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9" r:id="rId2"/>
    <p:sldId id="282" r:id="rId3"/>
    <p:sldId id="287" r:id="rId4"/>
    <p:sldId id="283" r:id="rId5"/>
    <p:sldId id="285" r:id="rId6"/>
    <p:sldId id="284" r:id="rId7"/>
    <p:sldId id="268" r:id="rId8"/>
    <p:sldId id="286" r:id="rId9"/>
    <p:sldId id="270" r:id="rId10"/>
    <p:sldId id="288" r:id="rId11"/>
    <p:sldId id="269" r:id="rId12"/>
    <p:sldId id="275" r:id="rId1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CC"/>
    <a:srgbClr val="FFFF99"/>
    <a:srgbClr val="64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50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347B6-548D-467C-BF3D-59A39DA3A818}" type="datetimeFigureOut">
              <a:rPr lang="en-NZ" smtClean="0"/>
              <a:t>19/06/2020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909DE-BA84-4EB1-B043-BDFB5E4C69D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939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50274-47C3-4A40-B005-D3F7514FB73B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08739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50274-47C3-4A40-B005-D3F7514FB73B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4565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50274-47C3-4A40-B005-D3F7514FB73B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7602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50274-47C3-4A40-B005-D3F7514FB73B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1046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50274-47C3-4A40-B005-D3F7514FB73B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65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50274-47C3-4A40-B005-D3F7514FB73B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1549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50274-47C3-4A40-B005-D3F7514FB73B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911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50274-47C3-4A40-B005-D3F7514FB73B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185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50274-47C3-4A40-B005-D3F7514FB73B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4610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50274-47C3-4A40-B005-D3F7514FB73B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2810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50274-47C3-4A40-B005-D3F7514FB73B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9890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50274-47C3-4A40-B005-D3F7514FB73B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6964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4BEA-AFB0-49CD-AA87-63AC4A27590E}" type="datetimeFigureOut">
              <a:rPr lang="en-NZ" smtClean="0"/>
              <a:t>19/06/2020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2DD0-EC04-4335-A837-E4DAA084FB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394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4BEA-AFB0-49CD-AA87-63AC4A27590E}" type="datetimeFigureOut">
              <a:rPr lang="en-NZ" smtClean="0"/>
              <a:t>19/06/2020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2DD0-EC04-4335-A837-E4DAA084FB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16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4BEA-AFB0-49CD-AA87-63AC4A27590E}" type="datetimeFigureOut">
              <a:rPr lang="en-NZ" smtClean="0"/>
              <a:t>19/06/2020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2DD0-EC04-4335-A837-E4DAA084FB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648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4BEA-AFB0-49CD-AA87-63AC4A27590E}" type="datetimeFigureOut">
              <a:rPr lang="en-NZ" smtClean="0"/>
              <a:t>19/06/2020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2DD0-EC04-4335-A837-E4DAA084FB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874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4BEA-AFB0-49CD-AA87-63AC4A27590E}" type="datetimeFigureOut">
              <a:rPr lang="en-NZ" smtClean="0"/>
              <a:t>19/06/2020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2DD0-EC04-4335-A837-E4DAA084FB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003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4BEA-AFB0-49CD-AA87-63AC4A27590E}" type="datetimeFigureOut">
              <a:rPr lang="en-NZ" smtClean="0"/>
              <a:t>19/06/2020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2DD0-EC04-4335-A837-E4DAA084FB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9563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4BEA-AFB0-49CD-AA87-63AC4A27590E}" type="datetimeFigureOut">
              <a:rPr lang="en-NZ" smtClean="0"/>
              <a:t>19/06/2020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2DD0-EC04-4335-A837-E4DAA084FB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239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4BEA-AFB0-49CD-AA87-63AC4A27590E}" type="datetimeFigureOut">
              <a:rPr lang="en-NZ" smtClean="0"/>
              <a:t>19/06/2020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2DD0-EC04-4335-A837-E4DAA084FB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9939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4BEA-AFB0-49CD-AA87-63AC4A27590E}" type="datetimeFigureOut">
              <a:rPr lang="en-NZ" smtClean="0"/>
              <a:t>19/06/2020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2DD0-EC04-4335-A837-E4DAA084FB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336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4BEA-AFB0-49CD-AA87-63AC4A27590E}" type="datetimeFigureOut">
              <a:rPr lang="en-NZ" smtClean="0"/>
              <a:t>19/06/2020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2DD0-EC04-4335-A837-E4DAA084FB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1022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4BEA-AFB0-49CD-AA87-63AC4A27590E}" type="datetimeFigureOut">
              <a:rPr lang="en-NZ" smtClean="0"/>
              <a:t>19/06/2020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2DD0-EC04-4335-A837-E4DAA084FB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521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24BEA-AFB0-49CD-AA87-63AC4A27590E}" type="datetimeFigureOut">
              <a:rPr lang="en-NZ" smtClean="0"/>
              <a:t>19/06/2020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12DD0-EC04-4335-A837-E4DAA084FB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907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56" y="813732"/>
            <a:ext cx="7886700" cy="2306236"/>
          </a:xfrm>
        </p:spPr>
        <p:txBody>
          <a:bodyPr>
            <a:normAutofit/>
          </a:bodyPr>
          <a:lstStyle/>
          <a:p>
            <a:pPr algn="ctr"/>
            <a:r>
              <a:rPr lang="en-NZ" sz="3600" b="1" dirty="0"/>
              <a:t>Comments on social insurance as an unemployment response for New Zealand post-Covid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6211669"/>
            <a:ext cx="4657205" cy="646331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defTabSz="685800"/>
            <a:r>
              <a:rPr lang="en-N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for Governance </a:t>
            </a:r>
          </a:p>
          <a:p>
            <a:pPr defTabSz="685800"/>
            <a:r>
              <a:rPr lang="en-N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Policy Studies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892" y="6193631"/>
            <a:ext cx="2135107" cy="664369"/>
          </a:xfrm>
          <a:prstGeom prst="rect">
            <a:avLst/>
          </a:prstGeom>
          <a:solidFill>
            <a:srgbClr val="669E40"/>
          </a:solidFill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4009937"/>
            <a:ext cx="7886700" cy="20937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Z" sz="1800" b="1" dirty="0"/>
              <a:t>‘Fixing unemployment: Social insurance and a job guarantee’</a:t>
            </a:r>
          </a:p>
          <a:p>
            <a:pPr marL="0" indent="0" algn="ctr">
              <a:buNone/>
            </a:pPr>
            <a:r>
              <a:rPr lang="en-NZ" sz="1800" b="1" dirty="0"/>
              <a:t>Fabian Society Zoom meet-up</a:t>
            </a:r>
          </a:p>
          <a:p>
            <a:pPr marL="0" indent="0" algn="ctr">
              <a:buNone/>
            </a:pPr>
            <a:r>
              <a:rPr lang="en-NZ" sz="1800" b="1" dirty="0"/>
              <a:t>Saturday 20 June 2020</a:t>
            </a:r>
          </a:p>
          <a:p>
            <a:pPr marL="0" indent="0" algn="ctr">
              <a:buNone/>
            </a:pPr>
            <a:endParaRPr lang="en-NZ" sz="1800" dirty="0"/>
          </a:p>
          <a:p>
            <a:pPr marL="0" indent="0" algn="ctr">
              <a:buNone/>
            </a:pPr>
            <a:r>
              <a:rPr lang="en-NZ" sz="1800" dirty="0"/>
              <a:t>Michael Fletcher</a:t>
            </a:r>
          </a:p>
          <a:p>
            <a:pPr marL="0" indent="0" algn="ctr">
              <a:buNone/>
            </a:pPr>
            <a:r>
              <a:rPr lang="en-NZ" sz="1800" dirty="0"/>
              <a:t>Institute for Governance and Policy Studies, Victoria University of Wellington</a:t>
            </a:r>
          </a:p>
        </p:txBody>
      </p:sp>
    </p:spTree>
    <p:extLst>
      <p:ext uri="{BB962C8B-B14F-4D97-AF65-F5344CB8AC3E}">
        <p14:creationId xmlns:p14="http://schemas.microsoft.com/office/powerpoint/2010/main" val="2173917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56" y="211469"/>
            <a:ext cx="7886700" cy="568708"/>
          </a:xfrm>
        </p:spPr>
        <p:txBody>
          <a:bodyPr>
            <a:normAutofit/>
          </a:bodyPr>
          <a:lstStyle/>
          <a:p>
            <a:pPr algn="ctr"/>
            <a:r>
              <a:rPr lang="mi-NZ" sz="2800" b="1" dirty="0">
                <a:latin typeface="Narkisim" panose="020E0502050101010101" pitchFamily="34" charset="-79"/>
                <a:cs typeface="Narkisim" panose="020E0502050101010101" pitchFamily="34" charset="-79"/>
              </a:rPr>
              <a:t>D</a:t>
            </a:r>
            <a:r>
              <a:rPr lang="en-NZ" sz="2800" b="1" dirty="0" err="1">
                <a:latin typeface="Narkisim" panose="020E0502050101010101" pitchFamily="34" charset="-79"/>
                <a:cs typeface="Narkisim" panose="020E0502050101010101" pitchFamily="34" charset="-79"/>
              </a:rPr>
              <a:t>isadvantages</a:t>
            </a:r>
            <a:r>
              <a:rPr lang="en-NZ" sz="2800" b="1" dirty="0">
                <a:latin typeface="Narkisim" panose="020E0502050101010101" pitchFamily="34" charset="-79"/>
                <a:cs typeface="Narkisim" panose="020E0502050101010101" pitchFamily="34" charset="-79"/>
              </a:rPr>
              <a:t> (cont’d)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6211669"/>
            <a:ext cx="4657205" cy="646331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Institute for Governance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&amp; Policy Studies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892" y="6193631"/>
            <a:ext cx="2135107" cy="664369"/>
          </a:xfrm>
          <a:prstGeom prst="rect">
            <a:avLst/>
          </a:prstGeom>
          <a:solidFill>
            <a:srgbClr val="669E40"/>
          </a:solidFill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10393" y="875837"/>
            <a:ext cx="8598715" cy="5317794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In NZ’s current context, focusing on social or unemployment insurance carries a strong risk of undermining a more inclusive focus on fixing the existing welfare system.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100" dirty="0"/>
              <a:t> Unlikely (in my view) that the former would lead to the latter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Plus (unless we get a comprehensive JG…), Covid impacts are likely to lead to rising </a:t>
            </a:r>
            <a:r>
              <a:rPr lang="en-NZ" sz="2400" i="1" dirty="0"/>
              <a:t>long-term</a:t>
            </a:r>
            <a:r>
              <a:rPr lang="en-NZ" sz="2400" dirty="0"/>
              <a:t> unemployment for some years. SI/UI unlikely to cover long periods out of work.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NZ" sz="2000" dirty="0"/>
              <a:t>~~~~~~~~~~~~~~~~~~~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NZ" sz="2400" b="1" dirty="0">
                <a:latin typeface="Narkisim" panose="020E0502050101010101" pitchFamily="34" charset="-79"/>
                <a:cs typeface="Narkisim" panose="020E0502050101010101" pitchFamily="34" charset="-79"/>
              </a:rPr>
              <a:t>SI/UI and the Jobs Guarantee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000" dirty="0"/>
              <a:t> </a:t>
            </a:r>
            <a:r>
              <a:rPr lang="en-NZ" sz="2400" dirty="0"/>
              <a:t>Can have both. Say, a short-term UI followed by a JG.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BUT, still need adequate, effective minimum welfare floor for everyone else!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Begs the question: why not simply have the adequate minimum plus JG?</a:t>
            </a:r>
          </a:p>
          <a:p>
            <a:pPr marL="0" indent="0" algn="ctr">
              <a:buNone/>
            </a:pP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2440285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56" y="159014"/>
            <a:ext cx="7886700" cy="487317"/>
          </a:xfrm>
        </p:spPr>
        <p:txBody>
          <a:bodyPr>
            <a:normAutofit/>
          </a:bodyPr>
          <a:lstStyle/>
          <a:p>
            <a:pPr algn="ctr"/>
            <a:r>
              <a:rPr lang="en-NZ" sz="2800" b="1" dirty="0">
                <a:latin typeface="Narkisim" panose="020E0502050101010101" pitchFamily="34" charset="-79"/>
                <a:cs typeface="Narkisim" panose="020E0502050101010101" pitchFamily="34" charset="-79"/>
              </a:rPr>
              <a:t>Possible alternative ways forward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6211669"/>
            <a:ext cx="4657205" cy="646331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Institute for Governance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&amp; Policy Studies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892" y="6193631"/>
            <a:ext cx="2135107" cy="664369"/>
          </a:xfrm>
          <a:prstGeom prst="rect">
            <a:avLst/>
          </a:prstGeom>
          <a:solidFill>
            <a:srgbClr val="669E40"/>
          </a:solidFill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613" y="646331"/>
            <a:ext cx="8883941" cy="567896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NZ" sz="2600" dirty="0"/>
              <a:t>NZ’s welfare structure needs repair, first and foremost.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NZ" sz="2400" dirty="0"/>
              <a:t>30 years of decline (less so recently for people with children).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NZ" sz="2400" dirty="0"/>
              <a:t>The commitment to full employment needs restoring.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NZ" sz="2400" dirty="0"/>
              <a:t>Hasn’t adapted to families’ need for two-incomes  (or the growth in separated parenting).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NZ" sz="2600" i="1" dirty="0"/>
              <a:t>System must work for economy-wide crises </a:t>
            </a:r>
            <a:r>
              <a:rPr lang="en-NZ" sz="2600" i="1" u="sng" dirty="0"/>
              <a:t>and</a:t>
            </a:r>
            <a:r>
              <a:rPr lang="en-NZ" sz="2600" i="1" dirty="0"/>
              <a:t> ‘everyday’ individual shocks.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NZ" sz="2600" dirty="0"/>
              <a:t>Alternative options can achieve most of the benefits of SI </a:t>
            </a:r>
            <a:r>
              <a:rPr lang="en-NZ" sz="2600" i="1" u="sng" dirty="0"/>
              <a:t>plus</a:t>
            </a:r>
            <a:r>
              <a:rPr lang="en-NZ" sz="2600" dirty="0"/>
              <a:t> poverty protection: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NZ" sz="2600" dirty="0"/>
              <a:t>Significantly higher core rates – with less need for add-ons, AS, Hardship grants, etc. </a:t>
            </a:r>
            <a:r>
              <a:rPr lang="en-NZ" sz="2600" dirty="0" err="1"/>
              <a:t>Eg</a:t>
            </a:r>
            <a:r>
              <a:rPr lang="en-NZ" sz="2600" dirty="0"/>
              <a:t>, tie adult rate at, say, 40%AWE instead of 25.4%)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NZ" sz="2300" dirty="0"/>
              <a:t>(If </a:t>
            </a:r>
            <a:r>
              <a:rPr lang="en-NZ" sz="2300" i="1" dirty="0"/>
              <a:t>do</a:t>
            </a:r>
            <a:r>
              <a:rPr lang="en-NZ" sz="2300" dirty="0"/>
              <a:t> want a UI at, say 80% prior earnings, then definitely set single benefit at 40%AWE)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NZ" sz="2600" dirty="0"/>
              <a:t>Total revamp of employment services, ALMPs etc – </a:t>
            </a:r>
            <a:r>
              <a:rPr lang="en-NZ" sz="2600" dirty="0" err="1"/>
              <a:t>incl</a:t>
            </a:r>
            <a:r>
              <a:rPr lang="en-NZ" sz="2600" dirty="0"/>
              <a:t> a JG.   Restore separate Employment Service?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NZ" sz="2600" dirty="0"/>
              <a:t>Individualise entitlement. Partially at least, </a:t>
            </a:r>
            <a:r>
              <a:rPr lang="en-NZ" sz="2600" dirty="0" err="1"/>
              <a:t>eg</a:t>
            </a:r>
            <a:r>
              <a:rPr lang="en-NZ" sz="2600" dirty="0"/>
              <a:t>: disregard partner’s income up to, at least, AWE.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NZ" sz="2600" i="1" dirty="0"/>
              <a:t>Could</a:t>
            </a:r>
            <a:r>
              <a:rPr lang="en-NZ" sz="2600" dirty="0"/>
              <a:t> move towards SI by extending ACC – but logical to extend to sickness and disability first. And only after or simultaneous with fixing core welfare.</a:t>
            </a:r>
          </a:p>
          <a:p>
            <a:pPr marL="0" indent="0" algn="ctr">
              <a:buNone/>
            </a:pP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3120690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6211669"/>
            <a:ext cx="4657205" cy="646331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Institute for Governance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&amp; Policy Studies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892" y="6193631"/>
            <a:ext cx="2135107" cy="664369"/>
          </a:xfrm>
          <a:prstGeom prst="rect">
            <a:avLst/>
          </a:prstGeom>
          <a:solidFill>
            <a:srgbClr val="669E40"/>
          </a:solidFill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1400961"/>
            <a:ext cx="7886700" cy="460555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NZ" sz="20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NZ" sz="2000" b="1" dirty="0"/>
              <a:t>Thank you</a:t>
            </a:r>
          </a:p>
          <a:p>
            <a:pPr marL="0" indent="0">
              <a:buNone/>
            </a:pPr>
            <a:endParaRPr lang="en-NZ" sz="2000" dirty="0"/>
          </a:p>
          <a:p>
            <a:pPr marL="0" indent="0" algn="ctr">
              <a:buNone/>
            </a:pP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3468115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56" y="211469"/>
            <a:ext cx="7886700" cy="635820"/>
          </a:xfrm>
        </p:spPr>
        <p:txBody>
          <a:bodyPr>
            <a:normAutofit/>
          </a:bodyPr>
          <a:lstStyle/>
          <a:p>
            <a:pPr algn="ctr"/>
            <a:r>
              <a:rPr lang="en-NZ" sz="2800" b="1" dirty="0">
                <a:latin typeface="Narkisim" panose="020E0502050101010101" pitchFamily="34" charset="-79"/>
                <a:cs typeface="Narkisim" panose="020E0502050101010101" pitchFamily="34" charset="-79"/>
              </a:rPr>
              <a:t>Summary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6211669"/>
            <a:ext cx="4657205" cy="646331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Institute for Governance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&amp; Policy Studies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892" y="6193631"/>
            <a:ext cx="2135107" cy="664369"/>
          </a:xfrm>
          <a:prstGeom prst="rect">
            <a:avLst/>
          </a:prstGeom>
          <a:solidFill>
            <a:srgbClr val="669E40"/>
          </a:solidFill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66700" y="780177"/>
            <a:ext cx="8521700" cy="55199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Social insurance (SI) and unemployment insurance (UI) schemes have advantages and disadvantages.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 On balance, my view SI is not the best way forward for NZ right now.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 First priority is to (re-)establish adequate income support in the core welfare/social assistance (SA) system. SI proposals risk detracting from that.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 Even then, many detailed issues to work through. Design is everything in SI schemes. Different designs &amp; parameters produce very different distributional outcomes.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Shifting to a two-tier, SI/SA welfare system would be a major structural change that would take years. It is not a solution to the current pandemic impacts.</a:t>
            </a:r>
            <a:r>
              <a:rPr lang="en-NZ" sz="2400" dirty="0">
                <a:latin typeface="Corbel" panose="020B0503020204020204" pitchFamily="34" charset="0"/>
              </a:rPr>
              <a:t> 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764641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56" y="211468"/>
            <a:ext cx="7886700" cy="741032"/>
          </a:xfrm>
        </p:spPr>
        <p:txBody>
          <a:bodyPr>
            <a:normAutofit/>
          </a:bodyPr>
          <a:lstStyle/>
          <a:p>
            <a:pPr algn="ctr"/>
            <a:r>
              <a:rPr lang="en-NZ" sz="3200" b="1" dirty="0">
                <a:latin typeface="Narkisim" panose="020E0502050101010101" pitchFamily="34" charset="-79"/>
                <a:cs typeface="Narkisim" panose="020E0502050101010101" pitchFamily="34" charset="-79"/>
              </a:rPr>
              <a:t>Social insurance and social assistance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6211669"/>
            <a:ext cx="4657205" cy="646331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Institute for Governance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&amp; Policy Studies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892" y="6193631"/>
            <a:ext cx="2135107" cy="664369"/>
          </a:xfrm>
          <a:prstGeom prst="rect">
            <a:avLst/>
          </a:prstGeom>
          <a:solidFill>
            <a:srgbClr val="669E40"/>
          </a:solidFill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8300" y="952500"/>
            <a:ext cx="8521700" cy="53975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NZ" sz="2400" dirty="0"/>
              <a:t> Common to distinguish between social insurance (SI) and social assistance (SA) based welfare systems.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NZ" sz="2400" dirty="0"/>
              <a:t>New Zealand (like UK and </a:t>
            </a:r>
            <a:r>
              <a:rPr lang="en-NZ" sz="2400" dirty="0" err="1"/>
              <a:t>Aust</a:t>
            </a:r>
            <a:r>
              <a:rPr lang="en-NZ" sz="2400" dirty="0"/>
              <a:t>, but not Europe) always based its system on a single-tier SA system (except ACC):</a:t>
            </a:r>
          </a:p>
          <a:p>
            <a:pPr marL="342900" lvl="1" indent="0">
              <a:lnSpc>
                <a:spcPct val="100000"/>
              </a:lnSpc>
              <a:buNone/>
            </a:pPr>
            <a:r>
              <a:rPr lang="en-NZ" sz="2400" dirty="0"/>
              <a:t>- Aim: poverty protection.	- Based on need.</a:t>
            </a:r>
          </a:p>
          <a:p>
            <a:pPr marL="342900" lvl="1" indent="0">
              <a:lnSpc>
                <a:spcPct val="100000"/>
              </a:lnSpc>
              <a:buNone/>
            </a:pPr>
            <a:r>
              <a:rPr lang="en-NZ" sz="2400" dirty="0"/>
              <a:t>- Tax-funded.				- Income-tested. </a:t>
            </a:r>
            <a:endParaRPr lang="en-NZ" sz="17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NZ" sz="2400" dirty="0"/>
              <a:t>Supplemented by universal benefits: schools, hospitals, NZ Super, Family Benefit, etc.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NZ" sz="2400" dirty="0"/>
              <a:t>Historically, NZ’s system was underpinned by a commitment to</a:t>
            </a:r>
            <a:r>
              <a:rPr lang="en-NZ" sz="2400" b="1" dirty="0"/>
              <a:t> </a:t>
            </a:r>
            <a:r>
              <a:rPr lang="en-NZ" sz="2400" b="1" i="1" dirty="0"/>
              <a:t>full employment</a:t>
            </a:r>
            <a:r>
              <a:rPr lang="en-NZ" sz="2400" dirty="0"/>
              <a:t>  </a:t>
            </a:r>
            <a:r>
              <a:rPr lang="en-NZ" sz="2000" dirty="0"/>
              <a:t>(the ‘wage-earners’ welfare state’)</a:t>
            </a:r>
            <a:r>
              <a:rPr lang="en-NZ" sz="2400" dirty="0"/>
              <a:t>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NZ" sz="2400" dirty="0"/>
              <a:t>NZ’s SA has been allowed to wither, as has the full employment commitment…</a:t>
            </a:r>
          </a:p>
        </p:txBody>
      </p:sp>
    </p:spTree>
    <p:extLst>
      <p:ext uri="{BB962C8B-B14F-4D97-AF65-F5344CB8AC3E}">
        <p14:creationId xmlns:p14="http://schemas.microsoft.com/office/powerpoint/2010/main" val="38401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56" y="211468"/>
            <a:ext cx="7886700" cy="803600"/>
          </a:xfrm>
        </p:spPr>
        <p:txBody>
          <a:bodyPr>
            <a:normAutofit/>
          </a:bodyPr>
          <a:lstStyle/>
          <a:p>
            <a:pPr algn="ctr"/>
            <a:r>
              <a:rPr lang="en-NZ" sz="2800" b="1" dirty="0">
                <a:latin typeface="Narkisim" panose="020E0502050101010101" pitchFamily="34" charset="-79"/>
                <a:cs typeface="Narkisim" panose="020E0502050101010101" pitchFamily="34" charset="-79"/>
              </a:rPr>
              <a:t>What is meant by ‘social insurance’?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6211669"/>
            <a:ext cx="4657205" cy="646331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Institute for Governance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&amp; Policy Studies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892" y="6193631"/>
            <a:ext cx="2135107" cy="664369"/>
          </a:xfrm>
          <a:prstGeom prst="rect">
            <a:avLst/>
          </a:prstGeom>
          <a:solidFill>
            <a:srgbClr val="669E40"/>
          </a:solidFill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3444" y="1015068"/>
            <a:ext cx="8147550" cy="51747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Most OECD countries have a two-tier, higher SI (or UI)/lower SA system.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Except for the harshest few, all SI-regimes have a SA minimum income protection floor for those who do not qualify for SI or have exhausted coverage. It is the bedrock of poverty protection.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 SI is about risk-sharing. SI can handle situations, including uncertainty, that private</a:t>
            </a:r>
            <a:r>
              <a:rPr lang="en-NZ" sz="2400" i="1" dirty="0"/>
              <a:t> </a:t>
            </a:r>
            <a:r>
              <a:rPr lang="en-NZ" sz="2400" dirty="0"/>
              <a:t>risk-pooling insurance cannot.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Entitlement can be linked to individual contributions (</a:t>
            </a:r>
            <a:r>
              <a:rPr lang="en-NZ" sz="2400" dirty="0" err="1"/>
              <a:t>cf</a:t>
            </a:r>
            <a:r>
              <a:rPr lang="en-NZ" sz="2400" dirty="0"/>
              <a:t> Kiwisaver), or a defined benefit (</a:t>
            </a:r>
            <a:r>
              <a:rPr lang="en-NZ" sz="2400" dirty="0" err="1"/>
              <a:t>cf</a:t>
            </a:r>
            <a:r>
              <a:rPr lang="en-NZ" sz="2400" dirty="0"/>
              <a:t> NZ Super). </a:t>
            </a:r>
            <a:r>
              <a:rPr lang="en-NZ" sz="2000" dirty="0"/>
              <a:t>(or variants on these.)</a:t>
            </a:r>
            <a:endParaRPr lang="en-NZ" sz="2400" dirty="0"/>
          </a:p>
          <a:p>
            <a:pPr marL="0" indent="0">
              <a:lnSpc>
                <a:spcPct val="100000"/>
              </a:lnSpc>
              <a:buNone/>
            </a:pPr>
            <a:endParaRPr lang="en-NZ" sz="23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NZ" sz="2300" dirty="0"/>
          </a:p>
          <a:p>
            <a:pPr marL="0" indent="0">
              <a:lnSpc>
                <a:spcPct val="100000"/>
              </a:lnSpc>
              <a:buNone/>
            </a:pPr>
            <a:endParaRPr lang="en-NZ" sz="2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NZ" sz="23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NZ" sz="2000" dirty="0"/>
          </a:p>
          <a:p>
            <a:pPr marL="0" indent="0">
              <a:lnSpc>
                <a:spcPct val="100000"/>
              </a:lnSpc>
              <a:buNone/>
            </a:pPr>
            <a:endParaRPr lang="en-NZ" sz="2000" dirty="0"/>
          </a:p>
          <a:p>
            <a:pPr marL="0" indent="0">
              <a:buNone/>
            </a:pP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3031778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56" y="211468"/>
            <a:ext cx="7886700" cy="728099"/>
          </a:xfrm>
        </p:spPr>
        <p:txBody>
          <a:bodyPr>
            <a:normAutofit/>
          </a:bodyPr>
          <a:lstStyle/>
          <a:p>
            <a:pPr algn="ctr"/>
            <a:r>
              <a:rPr lang="en-NZ" sz="2800" b="1" dirty="0">
                <a:latin typeface="Narkisim" panose="020E0502050101010101" pitchFamily="34" charset="-79"/>
                <a:cs typeface="Narkisim" panose="020E0502050101010101" pitchFamily="34" charset="-79"/>
              </a:rPr>
              <a:t>Social insurance scheme characteristics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6211669"/>
            <a:ext cx="4657205" cy="646331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Institute for Governance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&amp; Policy Studies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892" y="6193631"/>
            <a:ext cx="2135107" cy="664369"/>
          </a:xfrm>
          <a:prstGeom prst="rect">
            <a:avLst/>
          </a:prstGeom>
          <a:solidFill>
            <a:srgbClr val="669E40"/>
          </a:solidFill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4283" y="1032665"/>
            <a:ext cx="8422546" cy="517900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NZ" sz="2400" dirty="0"/>
              <a:t>SI (and UI) schemes</a:t>
            </a:r>
            <a:r>
              <a:rPr lang="en-NZ" sz="2400" b="1" dirty="0"/>
              <a:t> vary immensely.</a:t>
            </a:r>
            <a:r>
              <a:rPr lang="en-NZ" sz="2400" dirty="0"/>
              <a:t> </a:t>
            </a:r>
            <a:r>
              <a:rPr lang="en-NZ" sz="2400" i="1" u="sng" dirty="0"/>
              <a:t>Usually</a:t>
            </a:r>
            <a:r>
              <a:rPr lang="en-NZ" sz="2400" dirty="0"/>
              <a:t>: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Pay percent of prior earnings up to some cap. Often has step-downs as receipt lengthens. Top rates vary across OECD from ~40% to ~90%.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Common to have a minimum prior employment record requirement (</a:t>
            </a:r>
            <a:r>
              <a:rPr lang="en-NZ" sz="2400" dirty="0" err="1"/>
              <a:t>eg</a:t>
            </a:r>
            <a:r>
              <a:rPr lang="en-NZ" sz="2400" dirty="0"/>
              <a:t>, ‘24 months in last 36’, etc).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Often compulsory, but sometimes voluntary with other form of State backing/support (</a:t>
            </a:r>
            <a:r>
              <a:rPr lang="en-NZ" sz="2400" dirty="0" err="1"/>
              <a:t>eg</a:t>
            </a:r>
            <a:r>
              <a:rPr lang="en-NZ" sz="2400" dirty="0"/>
              <a:t> Denmark).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Payment is time limited (for UI, but may not be for disability), after which recipient falls back to SA support.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The </a:t>
            </a:r>
            <a:r>
              <a:rPr lang="en-NZ" sz="2400" i="1" dirty="0"/>
              <a:t>Covid Income Relief Payment</a:t>
            </a:r>
            <a:r>
              <a:rPr lang="en-NZ" sz="2400" dirty="0"/>
              <a:t> is like a UI scheme: fixed-term, requires prior work history, higher than the SA benefit floor, but has a flat rate payment rate, not % of earnings.</a:t>
            </a:r>
          </a:p>
          <a:p>
            <a:pPr marL="0" indent="0">
              <a:buNone/>
            </a:pP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4107853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56" y="211468"/>
            <a:ext cx="7886700" cy="786822"/>
          </a:xfrm>
        </p:spPr>
        <p:txBody>
          <a:bodyPr>
            <a:normAutofit/>
          </a:bodyPr>
          <a:lstStyle/>
          <a:p>
            <a:pPr algn="ctr"/>
            <a:r>
              <a:rPr lang="en-NZ" sz="2800" b="1" dirty="0">
                <a:latin typeface="Narkisim" panose="020E0502050101010101" pitchFamily="34" charset="-79"/>
                <a:cs typeface="Narkisim" panose="020E0502050101010101" pitchFamily="34" charset="-79"/>
              </a:rPr>
              <a:t>Advantages of SI/UI schemes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6211669"/>
            <a:ext cx="4657205" cy="646331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Institute for Governance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&amp; Policy Studies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892" y="6193631"/>
            <a:ext cx="2135107" cy="664369"/>
          </a:xfrm>
          <a:prstGeom prst="rect">
            <a:avLst/>
          </a:prstGeom>
          <a:solidFill>
            <a:srgbClr val="669E40"/>
          </a:solidFill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906011"/>
            <a:ext cx="7886700" cy="528762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Consumption-smoothing in the face of short-term income shocks. Minimises disruption from a sudden drop in income.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Individualised entitlement (cushions income drop for 2-income couples).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Allows longer job-search/better job matching (or transition to re-training).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Depending on design, rules, etc, can offer wide coverage for workers and self-employed.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Can shift funding off general taxation to payroll levies etc  </a:t>
            </a:r>
            <a:br>
              <a:rPr lang="en-NZ" sz="2400" dirty="0"/>
            </a:br>
            <a:r>
              <a:rPr lang="en-NZ" sz="2400" dirty="0"/>
              <a:t>	( -&gt; less susceptible to government Budget pressures?)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 In some (Nordic) countries schemes are linked to union membership and to collective agreement coverage.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NZ" sz="2000" dirty="0"/>
          </a:p>
          <a:p>
            <a:pPr marL="0" indent="0">
              <a:lnSpc>
                <a:spcPct val="100000"/>
              </a:lnSpc>
              <a:buNone/>
            </a:pPr>
            <a:endParaRPr lang="en-NZ" sz="2000" dirty="0"/>
          </a:p>
          <a:p>
            <a:pPr marL="0" indent="0">
              <a:buNone/>
            </a:pP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2254460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56" y="211468"/>
            <a:ext cx="7886700" cy="664369"/>
          </a:xfrm>
        </p:spPr>
        <p:txBody>
          <a:bodyPr>
            <a:normAutofit/>
          </a:bodyPr>
          <a:lstStyle/>
          <a:p>
            <a:pPr algn="ctr"/>
            <a:r>
              <a:rPr lang="mi-NZ" sz="2800" b="1" dirty="0">
                <a:latin typeface="Narkisim" panose="020E0502050101010101" pitchFamily="34" charset="-79"/>
                <a:cs typeface="Narkisim" panose="020E0502050101010101" pitchFamily="34" charset="-79"/>
              </a:rPr>
              <a:t>D</a:t>
            </a:r>
            <a:r>
              <a:rPr lang="en-NZ" sz="2800" b="1" dirty="0">
                <a:latin typeface="Narkisim" panose="020E0502050101010101" pitchFamily="34" charset="-79"/>
                <a:cs typeface="Narkisim" panose="020E0502050101010101" pitchFamily="34" charset="-79"/>
              </a:rPr>
              <a:t>isadvantages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6211669"/>
            <a:ext cx="4657205" cy="646331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Institute for Governance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&amp; Policy Studies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892" y="6193631"/>
            <a:ext cx="2135107" cy="664369"/>
          </a:xfrm>
          <a:prstGeom prst="rect">
            <a:avLst/>
          </a:prstGeom>
          <a:solidFill>
            <a:srgbClr val="669E40"/>
          </a:solidFill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4283" y="687897"/>
            <a:ext cx="8347045" cy="5505734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Does not address welfare adequacy for those not covered. Need for adequate welfare floor remains.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Unlikely to be as re-distributional as extending/upgrading the status quo. Would do less for poverty protection/reduction.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000" dirty="0"/>
              <a:t> </a:t>
            </a:r>
            <a:r>
              <a:rPr lang="en-NZ" sz="2400" dirty="0"/>
              <a:t>In NZ, integration with ACC is complex.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200" dirty="0"/>
              <a:t>If just a UI for job loss risks creating yet another tier (welfare, ACC, &amp; UI).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200" dirty="0"/>
              <a:t> What about sickness and disability? Covering all income-loss risks is complex and high cost (although, potentially a good long-term objective).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400" dirty="0"/>
              <a:t>Potentially divisive in terms of public support for welfare (worsen the ‘us and them’ divide not lessen it).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400" u="sng" dirty="0"/>
              <a:t>Not</a:t>
            </a:r>
            <a:r>
              <a:rPr lang="en-NZ" sz="2400" dirty="0"/>
              <a:t> like ACC supported because it is a single system for all injured</a:t>
            </a:r>
            <a:endParaRPr lang="en-NZ" sz="2400" u="sng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400" i="1" dirty="0"/>
              <a:t>Some</a:t>
            </a:r>
            <a:r>
              <a:rPr lang="en-NZ" sz="2400" dirty="0"/>
              <a:t> evidence high SI &amp; generous minimum protection go together, but it is weak, and causality is doubtful:</a:t>
            </a:r>
            <a:endParaRPr lang="en-NZ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NZ" sz="2000" dirty="0"/>
          </a:p>
          <a:p>
            <a:pPr marL="0" indent="0" algn="ctr">
              <a:buNone/>
            </a:pP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2771853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56" y="117446"/>
            <a:ext cx="7886700" cy="734038"/>
          </a:xfrm>
        </p:spPr>
        <p:txBody>
          <a:bodyPr>
            <a:normAutofit fontScale="90000"/>
          </a:bodyPr>
          <a:lstStyle/>
          <a:p>
            <a:pPr algn="ctr"/>
            <a:r>
              <a:rPr lang="mi-NZ" sz="2800" b="1" dirty="0">
                <a:latin typeface="Narkisim" panose="020E0502050101010101" pitchFamily="34" charset="-79"/>
                <a:cs typeface="Narkisim" panose="020E0502050101010101" pitchFamily="34" charset="-79"/>
              </a:rPr>
              <a:t>The </a:t>
            </a:r>
            <a:r>
              <a:rPr lang="en-NZ" sz="2800" b="1" dirty="0">
                <a:latin typeface="Narkisim" panose="020E0502050101010101" pitchFamily="34" charset="-79"/>
                <a:cs typeface="Narkisim" panose="020E0502050101010101" pitchFamily="34" charset="-79"/>
              </a:rPr>
              <a:t>relationship between SI entitlements and minimum income protection floor is weak across OECD states</a:t>
            </a:r>
            <a:endParaRPr lang="en-NZ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" y="6211669"/>
            <a:ext cx="4657205" cy="646331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Institute for Governance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&amp; Policy Studies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892" y="6193631"/>
            <a:ext cx="2135107" cy="664369"/>
          </a:xfrm>
          <a:prstGeom prst="rect">
            <a:avLst/>
          </a:prstGeom>
          <a:solidFill>
            <a:srgbClr val="669E40"/>
          </a:solidFill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5537199"/>
            <a:ext cx="7886700" cy="46931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NZ" sz="2000" dirty="0"/>
              <a:t>[Text]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NZ" sz="2000" dirty="0"/>
              <a:t>[Text]</a:t>
            </a:r>
          </a:p>
          <a:p>
            <a:pPr marL="0" indent="0">
              <a:buNone/>
            </a:pPr>
            <a:endParaRPr lang="en-NZ" sz="2000" dirty="0"/>
          </a:p>
          <a:p>
            <a:pPr marL="0" indent="0" algn="ctr">
              <a:buNone/>
            </a:pPr>
            <a:endParaRPr lang="en-NZ" sz="1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18E710-A233-42BF-BD3C-948A455EC2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" y="851484"/>
            <a:ext cx="9067800" cy="59225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8F3B23F-4E0E-4C48-994D-BE180AA8DB3D}"/>
              </a:ext>
            </a:extLst>
          </p:cNvPr>
          <p:cNvSpPr txBox="1"/>
          <p:nvPr/>
        </p:nvSpPr>
        <p:spPr>
          <a:xfrm>
            <a:off x="6165908" y="6459523"/>
            <a:ext cx="2827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i-NZ" sz="1400" dirty="0"/>
              <a:t>Source: OECD Social database</a:t>
            </a: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390193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56" y="211468"/>
            <a:ext cx="7886700" cy="674208"/>
          </a:xfrm>
        </p:spPr>
        <p:txBody>
          <a:bodyPr>
            <a:normAutofit fontScale="90000"/>
          </a:bodyPr>
          <a:lstStyle/>
          <a:p>
            <a:pPr algn="ctr"/>
            <a:r>
              <a:rPr lang="mi-NZ" sz="2800" b="1" dirty="0">
                <a:latin typeface="Narkisim" panose="020E0502050101010101" pitchFamily="34" charset="-79"/>
                <a:cs typeface="Narkisim" panose="020E0502050101010101" pitchFamily="34" charset="-79"/>
              </a:rPr>
              <a:t>The </a:t>
            </a:r>
            <a:r>
              <a:rPr lang="en-NZ" sz="2800" b="1" dirty="0">
                <a:latin typeface="Narkisim" panose="020E0502050101010101" pitchFamily="34" charset="-79"/>
                <a:cs typeface="Narkisim" panose="020E0502050101010101" pitchFamily="34" charset="-79"/>
              </a:rPr>
              <a:t>relationship between SI entitlements and minimum income protection floor is weak across OECD states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6211669"/>
            <a:ext cx="4657205" cy="646331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Institute for Governance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&amp; Policy Studies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892" y="6193631"/>
            <a:ext cx="2135107" cy="664369"/>
          </a:xfrm>
          <a:prstGeom prst="rect">
            <a:avLst/>
          </a:prstGeom>
          <a:solidFill>
            <a:srgbClr val="669E40"/>
          </a:solidFill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5771857"/>
            <a:ext cx="7886700" cy="46931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NZ" sz="2000" dirty="0"/>
              <a:t>[Text]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NZ" sz="2000" dirty="0"/>
              <a:t>[Text]</a:t>
            </a:r>
          </a:p>
          <a:p>
            <a:pPr marL="0" indent="0">
              <a:buNone/>
            </a:pPr>
            <a:endParaRPr lang="en-NZ" sz="2000" dirty="0"/>
          </a:p>
          <a:p>
            <a:pPr marL="0" indent="0" algn="ctr">
              <a:buNone/>
            </a:pPr>
            <a:endParaRPr lang="en-NZ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D43C58-D49C-47D5-8D5D-B501F3FD77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35" y="890508"/>
            <a:ext cx="9043330" cy="590657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BA8B9B7-A739-4E83-A0E5-530B4C61A342}"/>
              </a:ext>
            </a:extLst>
          </p:cNvPr>
          <p:cNvSpPr txBox="1"/>
          <p:nvPr/>
        </p:nvSpPr>
        <p:spPr>
          <a:xfrm>
            <a:off x="6165908" y="6459523"/>
            <a:ext cx="2827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i-NZ" sz="1400" dirty="0"/>
              <a:t>Source: OECD Social database</a:t>
            </a: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32184348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3588</TotalTime>
  <Words>1180</Words>
  <Application>Microsoft Office PowerPoint</Application>
  <PresentationFormat>On-screen Show (4:3)</PresentationFormat>
  <Paragraphs>122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Corbel</vt:lpstr>
      <vt:lpstr>Narkisim</vt:lpstr>
      <vt:lpstr>Wingdings</vt:lpstr>
      <vt:lpstr>1_Office Theme</vt:lpstr>
      <vt:lpstr>Comments on social insurance as an unemployment response for New Zealand post-Covid</vt:lpstr>
      <vt:lpstr>Summary</vt:lpstr>
      <vt:lpstr>Social insurance and social assistance</vt:lpstr>
      <vt:lpstr>What is meant by ‘social insurance’?</vt:lpstr>
      <vt:lpstr>Social insurance scheme characteristics</vt:lpstr>
      <vt:lpstr>Advantages of SI/UI schemes</vt:lpstr>
      <vt:lpstr>Disadvantages</vt:lpstr>
      <vt:lpstr>The relationship between SI entitlements and minimum income protection floor is weak across OECD states</vt:lpstr>
      <vt:lpstr>The relationship between SI entitlements and minimum income protection floor is weak across OECD states</vt:lpstr>
      <vt:lpstr>Disadvantages (cont’d)</vt:lpstr>
      <vt:lpstr>Possible alternative ways forward</vt:lpstr>
      <vt:lpstr>PowerPoint Presentation</vt:lpstr>
    </vt:vector>
  </TitlesOfParts>
  <Company>VUW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[Title]</dc:title>
  <dc:creator>Michael Fletcher</dc:creator>
  <cp:lastModifiedBy>Michael Fletcher</cp:lastModifiedBy>
  <cp:revision>62</cp:revision>
  <cp:lastPrinted>2020-06-19T03:39:27Z</cp:lastPrinted>
  <dcterms:created xsi:type="dcterms:W3CDTF">2019-04-26T01:27:34Z</dcterms:created>
  <dcterms:modified xsi:type="dcterms:W3CDTF">2020-06-19T21:43:43Z</dcterms:modified>
</cp:coreProperties>
</file>